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4630400" cy="8229600"/>
  <p:notesSz cx="8229600" cy="14630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Д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л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я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п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р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м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щ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е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я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ст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р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а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ц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ы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щ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ё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л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к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н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и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те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м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ы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ш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ь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ю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Для правки формата </a:t>
            </a:r>
            <a:r>
              <a:rPr b="0" lang="en-US" sz="2000" spc="-1" strike="noStrike">
                <a:latin typeface="Arial"/>
              </a:rPr>
              <a:t>примечаний щёлкните </a:t>
            </a:r>
            <a:r>
              <a:rPr b="0" lang="en-US" sz="2000" spc="-1" strike="noStrike">
                <a:latin typeface="Arial"/>
              </a:rPr>
              <a:t>мышью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&lt;верхний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&lt;дата/время&gt;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&lt;нижний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F07A078-21A8-461B-9F38-CA72D50FEDDF}" type="slidenum">
              <a:rPr b="0" lang="en-US" sz="1400" spc="-1" strike="noStrike">
                <a:latin typeface="Times New Roman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8B5DCE1-5DF3-4687-8844-083289EDF85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58239BB-4ACB-4D11-8F05-0985A99C895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DC29645-FDFE-4E88-8952-70A09C3FE31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3E8A966-E25A-4652-AC24-CBFE470B430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9238D1C-9F75-4CE0-B980-E6715156386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D44CAB0-CDE5-47D7-B51B-A5AEF3DC34F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5591418-B520-406F-BD8A-885FE32D621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4D8BDC0-D640-4476-A744-CBE67628ACC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B4AB7A8-03FA-47E2-9D1B-96CD9391F96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E910046-CEA0-4839-8CE4-272DEA53F07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Для правки структуры щёлкните мышью</a:t>
            </a:r>
            <a:endParaRPr b="0" lang="en-US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Второй уровень структуры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Третий уровень структуры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Четвёртый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" name="Image 0" descr="preencoded.png"/>
          <p:cNvPicPr/>
          <p:nvPr/>
        </p:nvPicPr>
        <p:blipFill>
          <a:blip r:embed="rId1"/>
          <a:stretch/>
        </p:blipFill>
        <p:spPr>
          <a:xfrm>
            <a:off x="9151560" y="0"/>
            <a:ext cx="5486040" cy="8229240"/>
          </a:xfrm>
          <a:prstGeom prst="rect">
            <a:avLst/>
          </a:prstGeom>
          <a:ln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743040" y="704520"/>
            <a:ext cx="7657560" cy="341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6729"/>
              </a:lnSpc>
              <a:tabLst>
                <a:tab algn="l" pos="0"/>
              </a:tabLst>
            </a:pPr>
            <a:r>
              <a:rPr b="1" lang="ru-RU" sz="4800" spc="-1" strike="noStrike">
                <a:solidFill>
                  <a:srgbClr val="333f70"/>
                </a:solidFill>
                <a:latin typeface="Times New Roman"/>
                <a:ea typeface="Unbounded"/>
              </a:rPr>
              <a:t>Что такое социальное предпринимательство?</a:t>
            </a:r>
            <a:endParaRPr b="0" lang="ru-RU" sz="4800" spc="-1" strike="noStrike">
              <a:latin typeface="Times New Roman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743040" y="4419720"/>
            <a:ext cx="7657560" cy="25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97"/>
              </a:lnSpc>
              <a:tabLst>
                <a:tab algn="l" pos="0"/>
              </a:tabLst>
            </a:pPr>
            <a:r>
              <a:rPr b="0" lang="ru-RU" sz="1560" spc="-1" strike="noStrike">
                <a:solidFill>
                  <a:srgbClr val="333f70"/>
                </a:solidFill>
                <a:latin typeface="Open Sans"/>
                <a:ea typeface="Open Sans"/>
              </a:rPr>
              <a:t> </a:t>
            </a:r>
            <a:endParaRPr b="0" lang="ru-RU" sz="1560" spc="-1" strike="noStrike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743040" y="7193160"/>
            <a:ext cx="316440" cy="316440"/>
          </a:xfrm>
          <a:prstGeom prst="roundRect">
            <a:avLst>
              <a:gd name="adj" fmla="val 28847637"/>
            </a:avLst>
          </a:prstGeom>
          <a:solidFill>
            <a:srgbClr val="45dcf8"/>
          </a:solidFill>
          <a:ln w="7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CustomShape 6"/>
          <p:cNvSpPr/>
          <p:nvPr/>
        </p:nvSpPr>
        <p:spPr>
          <a:xfrm>
            <a:off x="813600" y="7278480"/>
            <a:ext cx="175680" cy="14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1151"/>
              </a:lnSpc>
              <a:tabLst>
                <a:tab algn="l" pos="0"/>
              </a:tabLst>
            </a:pPr>
            <a:r>
              <a:rPr b="0" lang="ru-RU" sz="1150" spc="-1" strike="noStrike">
                <a:solidFill>
                  <a:srgbClr val="3c3838"/>
                </a:solidFill>
                <a:latin typeface="Open Sans"/>
                <a:ea typeface="Open Sans"/>
              </a:rPr>
              <a:t>Ta</a:t>
            </a:r>
            <a:endParaRPr b="0" lang="ru-RU" sz="1150" spc="-1" strike="noStrike"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521640" y="4057200"/>
            <a:ext cx="8944200" cy="192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Исполнительный директор </a:t>
            </a:r>
            <a:endParaRPr b="0" lang="ru-RU" sz="2200" spc="-1" strike="noStrike">
              <a:latin typeface="Times New Roman"/>
            </a:endParaRPr>
          </a:p>
          <a:p>
            <a:pPr>
              <a:lnSpc>
                <a:spcPts val="273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Общественной Организации </a:t>
            </a:r>
            <a:endParaRPr b="0" lang="ru-RU" sz="2200" spc="-1" strike="noStrike">
              <a:latin typeface="Times New Roman"/>
            </a:endParaRPr>
          </a:p>
          <a:p>
            <a:pPr>
              <a:lnSpc>
                <a:spcPts val="273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“</a:t>
            </a:r>
            <a:r>
              <a:rPr b="0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Центр Информационно-Коммуникационных Технологий” </a:t>
            </a:r>
            <a:endParaRPr b="0" lang="ru-RU" sz="2200" spc="-1" strike="noStrike">
              <a:latin typeface="Times New Roman"/>
            </a:endParaRPr>
          </a:p>
          <a:p>
            <a:pPr>
              <a:lnSpc>
                <a:spcPts val="2730"/>
              </a:lnSpc>
              <a:tabLst>
                <a:tab algn="l" pos="0"/>
              </a:tabLst>
            </a:pPr>
            <a:r>
              <a:rPr b="0" lang="ru-RU" sz="2200" spc="-1" strike="noStrike">
                <a:solidFill>
                  <a:srgbClr val="333f70"/>
                </a:solidFill>
                <a:latin typeface="Times New Roman"/>
                <a:ea typeface="Open Sans"/>
              </a:rPr>
              <a:t>Talat Numonov</a:t>
            </a:r>
            <a:endParaRPr b="0" lang="ru-RU" sz="2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Image 0" descr="preencoded.png"/>
          <p:cNvPicPr/>
          <p:nvPr/>
        </p:nvPicPr>
        <p:blipFill>
          <a:blip r:embed="rId1"/>
          <a:stretch/>
        </p:blipFill>
        <p:spPr>
          <a:xfrm>
            <a:off x="-7560" y="0"/>
            <a:ext cx="3657240" cy="822924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4490640" y="813240"/>
            <a:ext cx="555480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5468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Заключение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4490640" y="201420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5"/>
          <p:cNvSpPr/>
          <p:nvPr/>
        </p:nvSpPr>
        <p:spPr>
          <a:xfrm>
            <a:off x="4654080" y="2055960"/>
            <a:ext cx="17316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  <a:tabLst>
                <a:tab algn="l" pos="0"/>
              </a:tabLst>
            </a:pPr>
            <a:r>
              <a:rPr b="1" lang="ru-RU" sz="2630" spc="-1" strike="noStrike">
                <a:solidFill>
                  <a:srgbClr val="333f70"/>
                </a:solidFill>
                <a:latin typeface="Unbounded"/>
                <a:ea typeface="Unbounded"/>
              </a:rPr>
              <a:t>1</a:t>
            </a:r>
            <a:endParaRPr b="0" lang="ru-RU" sz="2630" spc="-1" strike="noStrike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5212800" y="2090520"/>
            <a:ext cx="381960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333f70"/>
                </a:solidFill>
                <a:latin typeface="Times New Roman"/>
                <a:ea typeface="Unbounded"/>
              </a:rPr>
              <a:t>Мощный инструмент для изменения мира</a:t>
            </a:r>
            <a:endParaRPr b="0" lang="ru-RU" sz="2400" spc="-1" strike="noStrike">
              <a:latin typeface="Times New Roman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5212800" y="3265560"/>
            <a:ext cx="3819600" cy="213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Социальное предпринимательство - это эффективный способ использовать бизнес-подходы для решения важных социальных и экологических проблем.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74" name="CustomShape 8"/>
          <p:cNvSpPr/>
          <p:nvPr/>
        </p:nvSpPr>
        <p:spPr>
          <a:xfrm>
            <a:off x="9255240" y="201420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9"/>
          <p:cNvSpPr/>
          <p:nvPr/>
        </p:nvSpPr>
        <p:spPr>
          <a:xfrm>
            <a:off x="9365760" y="2055960"/>
            <a:ext cx="27792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  <a:tabLst>
                <a:tab algn="l" pos="0"/>
              </a:tabLst>
            </a:pPr>
            <a:r>
              <a:rPr b="1" lang="ru-RU" sz="2630" spc="-1" strike="noStrike">
                <a:solidFill>
                  <a:srgbClr val="333f70"/>
                </a:solidFill>
                <a:latin typeface="Unbounded"/>
                <a:ea typeface="Unbounded"/>
              </a:rPr>
              <a:t>2</a:t>
            </a:r>
            <a:endParaRPr b="0" lang="ru-RU" sz="2630" spc="-1" strike="noStrike">
              <a:latin typeface="Arial"/>
            </a:endParaRPr>
          </a:p>
        </p:txBody>
      </p:sp>
      <p:sp>
        <p:nvSpPr>
          <p:cNvPr id="176" name="CustomShape 10"/>
          <p:cNvSpPr/>
          <p:nvPr/>
        </p:nvSpPr>
        <p:spPr>
          <a:xfrm>
            <a:off x="9977040" y="2090520"/>
            <a:ext cx="381960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Сочетание бизнеса и социального воздействия</a:t>
            </a:r>
            <a:endParaRPr b="0" lang="ru-RU" sz="2400" spc="-1" strike="noStrike">
              <a:latin typeface="Times New Roman"/>
            </a:endParaRPr>
          </a:p>
        </p:txBody>
      </p:sp>
      <p:sp>
        <p:nvSpPr>
          <p:cNvPr id="177" name="CustomShape 11"/>
          <p:cNvSpPr/>
          <p:nvPr/>
        </p:nvSpPr>
        <p:spPr>
          <a:xfrm>
            <a:off x="9977040" y="3265560"/>
            <a:ext cx="3819600" cy="17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умело сочетают методы ведения бизнеса с целью создания положительных изменений в обществе.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78" name="CustomShape 12"/>
          <p:cNvSpPr/>
          <p:nvPr/>
        </p:nvSpPr>
        <p:spPr>
          <a:xfrm>
            <a:off x="4490640" y="5793480"/>
            <a:ext cx="499680" cy="499680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3"/>
          <p:cNvSpPr/>
          <p:nvPr/>
        </p:nvSpPr>
        <p:spPr>
          <a:xfrm>
            <a:off x="4600800" y="5835240"/>
            <a:ext cx="279360" cy="41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3280"/>
              </a:lnSpc>
              <a:tabLst>
                <a:tab algn="l" pos="0"/>
              </a:tabLst>
            </a:pPr>
            <a:r>
              <a:rPr b="1" lang="ru-RU" sz="2630" spc="-1" strike="noStrike">
                <a:solidFill>
                  <a:srgbClr val="333f70"/>
                </a:solidFill>
                <a:latin typeface="Unbounded"/>
                <a:ea typeface="Unbounded"/>
              </a:rPr>
              <a:t>3</a:t>
            </a:r>
            <a:endParaRPr b="0" lang="ru-RU" sz="2630" spc="-1" strike="noStrike">
              <a:latin typeface="Arial"/>
            </a:endParaRPr>
          </a:p>
        </p:txBody>
      </p:sp>
      <p:sp>
        <p:nvSpPr>
          <p:cNvPr id="180" name="CustomShape 14"/>
          <p:cNvSpPr/>
          <p:nvPr/>
        </p:nvSpPr>
        <p:spPr>
          <a:xfrm>
            <a:off x="5212800" y="5869800"/>
            <a:ext cx="6590880" cy="34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333f70"/>
                </a:solidFill>
                <a:latin typeface="Times New Roman"/>
                <a:ea typeface="Unbounded"/>
              </a:rPr>
              <a:t>Ориентация на общественное благо</a:t>
            </a:r>
            <a:endParaRPr b="0" lang="ru-RU" sz="2400" spc="-1" strike="noStrike">
              <a:latin typeface="Times New Roman"/>
            </a:endParaRPr>
          </a:p>
        </p:txBody>
      </p:sp>
      <p:sp>
        <p:nvSpPr>
          <p:cNvPr id="181" name="CustomShape 15"/>
          <p:cNvSpPr/>
          <p:nvPr/>
        </p:nvSpPr>
        <p:spPr>
          <a:xfrm>
            <a:off x="5212800" y="6350400"/>
            <a:ext cx="8583840" cy="106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 отличие от традиционных предпринимателей, социальные предприниматели в первую очередь думают о благе общества, а не о личной выгоде.</a:t>
            </a:r>
            <a:endParaRPr b="0" lang="ru-RU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2"/>
          <p:cNvSpPr/>
          <p:nvPr/>
        </p:nvSpPr>
        <p:spPr>
          <a:xfrm>
            <a:off x="0" y="36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3"/>
          <p:cNvSpPr/>
          <p:nvPr/>
        </p:nvSpPr>
        <p:spPr>
          <a:xfrm>
            <a:off x="743040" y="236520"/>
            <a:ext cx="7657560" cy="287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6729"/>
              </a:lnSpc>
              <a:tabLst>
                <a:tab algn="l" pos="0"/>
              </a:tabLst>
            </a:pPr>
            <a:r>
              <a:rPr b="1" lang="ru-RU" sz="48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Социальное предпринимательство это:</a:t>
            </a:r>
            <a:endParaRPr b="0" lang="ru-RU" sz="4800" spc="-1" strike="noStrike">
              <a:latin typeface="Times New Roman"/>
            </a:endParaRPr>
          </a:p>
        </p:txBody>
      </p:sp>
      <p:sp>
        <p:nvSpPr>
          <p:cNvPr id="55" name="CustomShape 4"/>
          <p:cNvSpPr/>
          <p:nvPr/>
        </p:nvSpPr>
        <p:spPr>
          <a:xfrm>
            <a:off x="1175040" y="2115720"/>
            <a:ext cx="7657560" cy="25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ц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-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э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й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й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я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,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й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ш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ц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х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э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г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ч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х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б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.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ц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з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ю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я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б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з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я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ж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я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ж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х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з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й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,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з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я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й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ч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ш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я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,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ч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ш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ю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ч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ж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з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ю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й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з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щ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щ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ю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ж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ю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щ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ю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.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Э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ч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х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ц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х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м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й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,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ю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ч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д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ь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у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ч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н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е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 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р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б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ы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л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</a:t>
            </a:r>
            <a:r>
              <a:rPr b="0" lang="ru-RU" sz="2800" spc="-1" strike="noStrike">
                <a:solidFill>
                  <a:srgbClr val="333f70"/>
                </a:solidFill>
                <a:latin typeface="Times New Roman"/>
                <a:ea typeface="Open Sans"/>
              </a:rPr>
              <a:t>.</a:t>
            </a:r>
            <a:endParaRPr b="0" lang="ru-RU" sz="2800" spc="-1" strike="noStrike">
              <a:latin typeface="Times New Roman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7955280" y="1932120"/>
            <a:ext cx="7040880" cy="4653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3"/>
          <p:cNvSpPr/>
          <p:nvPr/>
        </p:nvSpPr>
        <p:spPr>
          <a:xfrm>
            <a:off x="2658960" y="539640"/>
            <a:ext cx="9312480" cy="122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4825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333f70"/>
                </a:solidFill>
                <a:latin typeface="Times New Roman"/>
                <a:ea typeface="Unbounded"/>
              </a:rPr>
              <a:t>Цели социального предпринимательства</a:t>
            </a:r>
            <a:endParaRPr b="0" lang="ru-RU" sz="3600" spc="-1" strike="noStrike">
              <a:latin typeface="Times New Roman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2658960" y="1842120"/>
            <a:ext cx="440640" cy="440640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1" name="CustomShape 5"/>
          <p:cNvSpPr/>
          <p:nvPr/>
        </p:nvSpPr>
        <p:spPr>
          <a:xfrm>
            <a:off x="2802960" y="1806840"/>
            <a:ext cx="152640" cy="36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894"/>
              </a:lnSpc>
              <a:tabLst>
                <a:tab algn="l" pos="0"/>
              </a:tabLst>
            </a:pPr>
            <a:r>
              <a:rPr b="1" lang="ru-RU" sz="2320" spc="-1" strike="noStrike">
                <a:solidFill>
                  <a:srgbClr val="333f70"/>
                </a:solidFill>
                <a:latin typeface="Unbounded"/>
                <a:ea typeface="Unbounded"/>
              </a:rPr>
              <a:t>1</a:t>
            </a:r>
            <a:endParaRPr b="0" lang="ru-RU" sz="2320" spc="-1" strike="noStrike">
              <a:latin typeface="Arial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3295800" y="1765440"/>
            <a:ext cx="3921120" cy="9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12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Предоставление доступа к образованию или здравоохранению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63" name="CustomShape 7"/>
          <p:cNvSpPr/>
          <p:nvPr/>
        </p:nvSpPr>
        <p:spPr>
          <a:xfrm>
            <a:off x="3295800" y="2837880"/>
            <a:ext cx="3921120" cy="15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69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могут создавать инновационные решения, чтобы сделать образование и медицинские услуги более доступными для уязвимых групп населения.</a:t>
            </a:r>
            <a:endParaRPr b="0" lang="ru-RU" sz="1800" spc="-1" strike="noStrike">
              <a:latin typeface="Times New Roman"/>
            </a:endParaRPr>
          </a:p>
        </p:txBody>
      </p:sp>
      <p:sp>
        <p:nvSpPr>
          <p:cNvPr id="64" name="CustomShape 8"/>
          <p:cNvSpPr/>
          <p:nvPr/>
        </p:nvSpPr>
        <p:spPr>
          <a:xfrm>
            <a:off x="7413120" y="1842120"/>
            <a:ext cx="440640" cy="440640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CustomShape 9"/>
          <p:cNvSpPr/>
          <p:nvPr/>
        </p:nvSpPr>
        <p:spPr>
          <a:xfrm>
            <a:off x="7511040" y="1806840"/>
            <a:ext cx="245160" cy="36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894"/>
              </a:lnSpc>
              <a:tabLst>
                <a:tab algn="l" pos="0"/>
              </a:tabLst>
            </a:pPr>
            <a:r>
              <a:rPr b="1" lang="ru-RU" sz="2320" spc="-1" strike="noStrike">
                <a:solidFill>
                  <a:srgbClr val="333f70"/>
                </a:solidFill>
                <a:latin typeface="Unbounded"/>
                <a:ea typeface="Unbounded"/>
              </a:rPr>
              <a:t>2</a:t>
            </a:r>
            <a:endParaRPr b="0" lang="ru-RU" sz="2320" spc="-1" strike="noStrike">
              <a:latin typeface="Arial"/>
            </a:endParaRPr>
          </a:p>
        </p:txBody>
      </p:sp>
      <p:sp>
        <p:nvSpPr>
          <p:cNvPr id="66" name="CustomShape 10"/>
          <p:cNvSpPr/>
          <p:nvPr/>
        </p:nvSpPr>
        <p:spPr>
          <a:xfrm>
            <a:off x="8050320" y="1801440"/>
            <a:ext cx="3921120" cy="61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12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Защита окружающей среды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67" name="CustomShape 11"/>
          <p:cNvSpPr/>
          <p:nvPr/>
        </p:nvSpPr>
        <p:spPr>
          <a:xfrm>
            <a:off x="8050320" y="2747520"/>
            <a:ext cx="3921120" cy="12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69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Они могут разрабатывать экологически чистые технологии и бизнес-модели, чтобы снизить негативное воздействие на окружающую среду.</a:t>
            </a:r>
            <a:endParaRPr b="0" lang="ru-RU" sz="1800" spc="-1" strike="noStrike">
              <a:latin typeface="Times New Roman"/>
            </a:endParaRPr>
          </a:p>
        </p:txBody>
      </p:sp>
      <p:sp>
        <p:nvSpPr>
          <p:cNvPr id="68" name="CustomShape 12"/>
          <p:cNvSpPr/>
          <p:nvPr/>
        </p:nvSpPr>
        <p:spPr>
          <a:xfrm>
            <a:off x="2658960" y="5151600"/>
            <a:ext cx="440640" cy="440640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13"/>
          <p:cNvSpPr/>
          <p:nvPr/>
        </p:nvSpPr>
        <p:spPr>
          <a:xfrm>
            <a:off x="2755800" y="5116320"/>
            <a:ext cx="246240" cy="36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894"/>
              </a:lnSpc>
              <a:tabLst>
                <a:tab algn="l" pos="0"/>
              </a:tabLst>
            </a:pPr>
            <a:r>
              <a:rPr b="1" lang="ru-RU" sz="2320" spc="-1" strike="noStrike">
                <a:solidFill>
                  <a:srgbClr val="333f70"/>
                </a:solidFill>
                <a:latin typeface="Unbounded"/>
                <a:ea typeface="Unbounded"/>
              </a:rPr>
              <a:t>3</a:t>
            </a:r>
            <a:endParaRPr b="0" lang="ru-RU" sz="2320" spc="-1" strike="noStrike">
              <a:latin typeface="Arial"/>
            </a:endParaRPr>
          </a:p>
        </p:txBody>
      </p:sp>
      <p:sp>
        <p:nvSpPr>
          <p:cNvPr id="70" name="CustomShape 14"/>
          <p:cNvSpPr/>
          <p:nvPr/>
        </p:nvSpPr>
        <p:spPr>
          <a:xfrm>
            <a:off x="3295800" y="5110920"/>
            <a:ext cx="3839400" cy="30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412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Создание рабочих мест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71" name="CustomShape 15"/>
          <p:cNvSpPr/>
          <p:nvPr/>
        </p:nvSpPr>
        <p:spPr>
          <a:xfrm>
            <a:off x="3295800" y="5822640"/>
            <a:ext cx="3921120" cy="156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69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предприятия могут создавать рабочие места для людей с ограниченными возможностями или из неблагополучных сообществ, помогая им достичь финансовой независимости.</a:t>
            </a:r>
            <a:endParaRPr b="0" lang="ru-RU" sz="1800" spc="-1" strike="noStrike">
              <a:latin typeface="Times New Roman"/>
            </a:endParaRPr>
          </a:p>
        </p:txBody>
      </p:sp>
      <p:sp>
        <p:nvSpPr>
          <p:cNvPr id="72" name="CustomShape 16"/>
          <p:cNvSpPr/>
          <p:nvPr/>
        </p:nvSpPr>
        <p:spPr>
          <a:xfrm>
            <a:off x="7413120" y="5151600"/>
            <a:ext cx="440640" cy="440640"/>
          </a:xfrm>
          <a:prstGeom prst="roundRect">
            <a:avLst>
              <a:gd name="adj" fmla="val 2000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17"/>
          <p:cNvSpPr/>
          <p:nvPr/>
        </p:nvSpPr>
        <p:spPr>
          <a:xfrm>
            <a:off x="7507080" y="5152320"/>
            <a:ext cx="252720" cy="36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894"/>
              </a:lnSpc>
              <a:tabLst>
                <a:tab algn="l" pos="0"/>
              </a:tabLst>
            </a:pPr>
            <a:r>
              <a:rPr b="1" lang="ru-RU" sz="2320" spc="-1" strike="noStrike">
                <a:solidFill>
                  <a:srgbClr val="333f70"/>
                </a:solidFill>
                <a:latin typeface="Unbounded"/>
                <a:ea typeface="Unbounded"/>
              </a:rPr>
              <a:t>4</a:t>
            </a:r>
            <a:endParaRPr b="0" lang="ru-RU" sz="2320" spc="-1" strike="noStrike">
              <a:latin typeface="Arial"/>
            </a:endParaRPr>
          </a:p>
        </p:txBody>
      </p:sp>
      <p:sp>
        <p:nvSpPr>
          <p:cNvPr id="74" name="CustomShape 18"/>
          <p:cNvSpPr/>
          <p:nvPr/>
        </p:nvSpPr>
        <p:spPr>
          <a:xfrm>
            <a:off x="8050320" y="5110920"/>
            <a:ext cx="3921120" cy="9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12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Стимулирование экономического развития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75" name="CustomShape 19"/>
          <p:cNvSpPr/>
          <p:nvPr/>
        </p:nvSpPr>
        <p:spPr>
          <a:xfrm>
            <a:off x="8050320" y="5859360"/>
            <a:ext cx="3921120" cy="12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469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могут способствовать экономическому росту и развитию местных сообществ, внедряя инновационные бизнес-решения.</a:t>
            </a:r>
            <a:endParaRPr b="0" lang="ru-RU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9180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/>
          <p:cNvSpPr/>
          <p:nvPr/>
        </p:nvSpPr>
        <p:spPr>
          <a:xfrm>
            <a:off x="2001960" y="275760"/>
            <a:ext cx="11129400" cy="13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5468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333f70"/>
                </a:solidFill>
                <a:latin typeface="Times New Roman"/>
                <a:ea typeface="Unbounded"/>
              </a:rPr>
              <a:t>Преимущества социального предпринимательства</a:t>
            </a:r>
            <a:endParaRPr b="0" lang="ru-RU" sz="3600" spc="-1" strike="noStrike">
              <a:latin typeface="Times New Roman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037960" y="1607760"/>
            <a:ext cx="3156120" cy="13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Возможность оказать положительное влияние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1749960" y="3146760"/>
            <a:ext cx="3156120" cy="284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имеют возможность напрямую влиять на решение важных социальных и экологических проблем, что дает им огромное чувство удовлетворения и цели.</a:t>
            </a:r>
            <a:endParaRPr b="0" lang="ru-RU" sz="1800" spc="-1" strike="noStrike">
              <a:latin typeface="Times New Roman"/>
            </a:endParaRPr>
          </a:p>
        </p:txBody>
      </p:sp>
      <p:sp>
        <p:nvSpPr>
          <p:cNvPr id="81" name="CustomShape 6"/>
          <p:cNvSpPr/>
          <p:nvPr/>
        </p:nvSpPr>
        <p:spPr>
          <a:xfrm>
            <a:off x="5743800" y="1607760"/>
            <a:ext cx="315612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Работа над тем, чем вы увлечены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82" name="CustomShape 7"/>
          <p:cNvSpPr/>
          <p:nvPr/>
        </p:nvSpPr>
        <p:spPr>
          <a:xfrm>
            <a:off x="5743800" y="3136320"/>
            <a:ext cx="3156120" cy="248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Социальное предпринимательство позволяет людям заниматься тем, что им действительно интересно и что имеет значение для общества.</a:t>
            </a:r>
            <a:endParaRPr b="0" lang="ru-RU" sz="1800" spc="-1" strike="noStrike">
              <a:latin typeface="Times New Roman"/>
            </a:endParaRPr>
          </a:p>
        </p:txBody>
      </p:sp>
      <p:sp>
        <p:nvSpPr>
          <p:cNvPr id="83" name="CustomShape 8"/>
          <p:cNvSpPr/>
          <p:nvPr/>
        </p:nvSpPr>
        <p:spPr>
          <a:xfrm>
            <a:off x="9450000" y="1643760"/>
            <a:ext cx="3156120" cy="6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Стать своим боссом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84" name="CustomShape 9"/>
          <p:cNvSpPr/>
          <p:nvPr/>
        </p:nvSpPr>
        <p:spPr>
          <a:xfrm>
            <a:off x="9918000" y="3136320"/>
            <a:ext cx="3156120" cy="248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имеют возможность самостоятельно определять направление своего бизнеса и контролировать его развитие.</a:t>
            </a:r>
            <a:endParaRPr b="0" lang="ru-RU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2"/>
          <p:cNvSpPr/>
          <p:nvPr/>
        </p:nvSpPr>
        <p:spPr>
          <a:xfrm>
            <a:off x="0" y="0"/>
            <a:ext cx="14630040" cy="1064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Image 0" descr="preencoded.png"/>
          <p:cNvPicPr/>
          <p:nvPr/>
        </p:nvPicPr>
        <p:blipFill>
          <a:blip r:embed="rId1"/>
          <a:stretch/>
        </p:blipFill>
        <p:spPr>
          <a:xfrm>
            <a:off x="0" y="0"/>
            <a:ext cx="14630040" cy="1943640"/>
          </a:xfrm>
          <a:prstGeom prst="rect">
            <a:avLst/>
          </a:prstGeom>
          <a:ln>
            <a:noFill/>
          </a:ln>
        </p:spPr>
      </p:pic>
      <p:sp>
        <p:nvSpPr>
          <p:cNvPr id="88" name="CustomShape 3"/>
          <p:cNvSpPr/>
          <p:nvPr/>
        </p:nvSpPr>
        <p:spPr>
          <a:xfrm>
            <a:off x="2937240" y="2155680"/>
            <a:ext cx="8997480" cy="141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ts val="3827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Социальное предпринимательство против обычного предпринимательства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89" name="CustomShape 4"/>
          <p:cNvSpPr/>
          <p:nvPr/>
        </p:nvSpPr>
        <p:spPr>
          <a:xfrm>
            <a:off x="7299720" y="4297320"/>
            <a:ext cx="30600" cy="5672160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5"/>
          <p:cNvSpPr/>
          <p:nvPr/>
        </p:nvSpPr>
        <p:spPr>
          <a:xfrm>
            <a:off x="6595920" y="4542120"/>
            <a:ext cx="543960" cy="30600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6"/>
          <p:cNvSpPr/>
          <p:nvPr/>
        </p:nvSpPr>
        <p:spPr>
          <a:xfrm>
            <a:off x="7140240" y="4382640"/>
            <a:ext cx="349560" cy="349560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7"/>
          <p:cNvSpPr/>
          <p:nvPr/>
        </p:nvSpPr>
        <p:spPr>
          <a:xfrm>
            <a:off x="7254360" y="4375800"/>
            <a:ext cx="120960" cy="2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296"/>
              </a:lnSpc>
              <a:tabLst>
                <a:tab algn="l" pos="0"/>
              </a:tabLst>
            </a:pPr>
            <a:r>
              <a:rPr b="1" lang="ru-RU" sz="1840" spc="-1" strike="noStrike">
                <a:solidFill>
                  <a:srgbClr val="333f70"/>
                </a:solidFill>
                <a:latin typeface="Unbounded"/>
                <a:ea typeface="Unbounded"/>
              </a:rPr>
              <a:t>1</a:t>
            </a:r>
            <a:endParaRPr b="0" lang="ru-RU" sz="1840" spc="-1" strike="noStrike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4515480" y="4372560"/>
            <a:ext cx="1943640" cy="46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r">
              <a:lnSpc>
                <a:spcPts val="191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Цели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2377440" y="4752720"/>
            <a:ext cx="4082040" cy="198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ts val="195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Социальное предпринимательство направлено на решение социальных или экологических проблем, в то время как традиционное предпринимательство ориентировано на получение прибыли.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95" name="CustomShape 10"/>
          <p:cNvSpPr/>
          <p:nvPr/>
        </p:nvSpPr>
        <p:spPr>
          <a:xfrm>
            <a:off x="7490160" y="5607720"/>
            <a:ext cx="543960" cy="30600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11"/>
          <p:cNvSpPr/>
          <p:nvPr/>
        </p:nvSpPr>
        <p:spPr>
          <a:xfrm>
            <a:off x="7140240" y="5448240"/>
            <a:ext cx="349560" cy="349560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12"/>
          <p:cNvSpPr/>
          <p:nvPr/>
        </p:nvSpPr>
        <p:spPr>
          <a:xfrm>
            <a:off x="7217640" y="5441400"/>
            <a:ext cx="194400" cy="2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296"/>
              </a:lnSpc>
              <a:tabLst>
                <a:tab algn="l" pos="0"/>
              </a:tabLst>
            </a:pPr>
            <a:r>
              <a:rPr b="1" lang="ru-RU" sz="1840" spc="-1" strike="noStrike">
                <a:solidFill>
                  <a:srgbClr val="333f70"/>
                </a:solidFill>
                <a:latin typeface="Unbounded"/>
                <a:ea typeface="Unbounded"/>
              </a:rPr>
              <a:t>2</a:t>
            </a:r>
            <a:endParaRPr b="0" lang="ru-RU" sz="1840" spc="-1" strike="noStrike">
              <a:latin typeface="Arial"/>
            </a:endParaRPr>
          </a:p>
        </p:txBody>
      </p:sp>
      <p:sp>
        <p:nvSpPr>
          <p:cNvPr id="98" name="CustomShape 13"/>
          <p:cNvSpPr/>
          <p:nvPr/>
        </p:nvSpPr>
        <p:spPr>
          <a:xfrm>
            <a:off x="8170560" y="5482080"/>
            <a:ext cx="234864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191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Измерение успеха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99" name="CustomShape 14"/>
          <p:cNvSpPr/>
          <p:nvPr/>
        </p:nvSpPr>
        <p:spPr>
          <a:xfrm>
            <a:off x="8170560" y="5818320"/>
            <a:ext cx="4173840" cy="186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195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оценивают свой успех по социальному или экологическому воздействию, в то время как традиционные предприниматели ориентируются на финансовые показатели.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00" name="CustomShape 15"/>
          <p:cNvSpPr/>
          <p:nvPr/>
        </p:nvSpPr>
        <p:spPr>
          <a:xfrm>
            <a:off x="6595920" y="8018280"/>
            <a:ext cx="543960" cy="30600"/>
          </a:xfrm>
          <a:prstGeom prst="roundRect">
            <a:avLst>
              <a:gd name="adj" fmla="val 225238"/>
            </a:avLst>
          </a:prstGeom>
          <a:solidFill>
            <a:srgbClr val="bcdbd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16"/>
          <p:cNvSpPr/>
          <p:nvPr/>
        </p:nvSpPr>
        <p:spPr>
          <a:xfrm>
            <a:off x="7140240" y="7895160"/>
            <a:ext cx="349560" cy="349560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17"/>
          <p:cNvSpPr/>
          <p:nvPr/>
        </p:nvSpPr>
        <p:spPr>
          <a:xfrm>
            <a:off x="7217280" y="7887960"/>
            <a:ext cx="195480" cy="2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 algn="ctr">
              <a:lnSpc>
                <a:spcPts val="2296"/>
              </a:lnSpc>
              <a:tabLst>
                <a:tab algn="l" pos="0"/>
              </a:tabLst>
            </a:pPr>
            <a:r>
              <a:rPr b="1" lang="ru-RU" sz="1840" spc="-1" strike="noStrike">
                <a:solidFill>
                  <a:srgbClr val="333f70"/>
                </a:solidFill>
                <a:latin typeface="Unbounded"/>
                <a:ea typeface="Unbounded"/>
              </a:rPr>
              <a:t>3</a:t>
            </a:r>
            <a:endParaRPr b="0" lang="ru-RU" sz="1840" spc="-1" strike="noStrike">
              <a:latin typeface="Arial"/>
            </a:endParaRPr>
          </a:p>
        </p:txBody>
      </p:sp>
      <p:sp>
        <p:nvSpPr>
          <p:cNvPr id="103" name="CustomShape 18"/>
          <p:cNvSpPr/>
          <p:nvPr/>
        </p:nvSpPr>
        <p:spPr>
          <a:xfrm>
            <a:off x="3621240" y="7497000"/>
            <a:ext cx="2838240" cy="48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ts val="191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Источники финансирования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04" name="CustomShape 19"/>
          <p:cNvSpPr/>
          <p:nvPr/>
        </p:nvSpPr>
        <p:spPr>
          <a:xfrm>
            <a:off x="1554480" y="8076240"/>
            <a:ext cx="4905000" cy="198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ts val="195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часто получают финансирование из грантов или инвестиций с социальным воздействием, в то время как традиционные предприниматели обычно используют кредиты или венчурный капитал.</a:t>
            </a:r>
            <a:endParaRPr b="0" lang="ru-RU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2"/>
          <p:cNvSpPr/>
          <p:nvPr/>
        </p:nvSpPr>
        <p:spPr>
          <a:xfrm>
            <a:off x="0" y="0"/>
            <a:ext cx="14630040" cy="8232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3"/>
          <p:cNvSpPr/>
          <p:nvPr/>
        </p:nvSpPr>
        <p:spPr>
          <a:xfrm>
            <a:off x="3020400" y="497160"/>
            <a:ext cx="8589600" cy="169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4450"/>
              </a:lnSpc>
              <a:tabLst>
                <a:tab algn="l" pos="0"/>
              </a:tabLst>
            </a:pPr>
            <a:r>
              <a:rPr b="1" lang="ru-RU" sz="3559" spc="-1" strike="noStrike">
                <a:solidFill>
                  <a:srgbClr val="333f70"/>
                </a:solidFill>
                <a:latin typeface="Times New Roman"/>
                <a:ea typeface="Unbounded"/>
              </a:rPr>
              <a:t>Как социальные предприниматели отличаются от обычных?</a:t>
            </a:r>
            <a:endParaRPr b="0" lang="ru-RU" sz="3559" spc="-1" strike="noStrike">
              <a:latin typeface="Times New Roman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3020400" y="2229840"/>
            <a:ext cx="4204080" cy="2503440"/>
          </a:xfrm>
          <a:prstGeom prst="roundRect">
            <a:avLst>
              <a:gd name="adj" fmla="val 325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5"/>
          <p:cNvSpPr/>
          <p:nvPr/>
        </p:nvSpPr>
        <p:spPr>
          <a:xfrm>
            <a:off x="3208680" y="2310480"/>
            <a:ext cx="2260080" cy="2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225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Цель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10" name="CustomShape 6"/>
          <p:cNvSpPr/>
          <p:nvPr/>
        </p:nvSpPr>
        <p:spPr>
          <a:xfrm>
            <a:off x="3208680" y="2629440"/>
            <a:ext cx="3827520" cy="173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27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Основная цель социального предпринимательства - создание положительного социального воздействия, в то время как обычные предприниматели в первую очередь нацелены на получение прибыли.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11" name="CustomShape 7"/>
          <p:cNvSpPr/>
          <p:nvPr/>
        </p:nvSpPr>
        <p:spPr>
          <a:xfrm>
            <a:off x="7405560" y="2229840"/>
            <a:ext cx="4204080" cy="2503440"/>
          </a:xfrm>
          <a:prstGeom prst="roundRect">
            <a:avLst>
              <a:gd name="adj" fmla="val 3250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CustomShape 8"/>
          <p:cNvSpPr/>
          <p:nvPr/>
        </p:nvSpPr>
        <p:spPr>
          <a:xfrm>
            <a:off x="7593840" y="2310480"/>
            <a:ext cx="2260080" cy="2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225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Бизнес-модель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13" name="CustomShape 9"/>
          <p:cNvSpPr/>
          <p:nvPr/>
        </p:nvSpPr>
        <p:spPr>
          <a:xfrm>
            <a:off x="7593840" y="2737440"/>
            <a:ext cx="3827520" cy="14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27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используют инновационные и устойчивые бизнес-модели, которые позволяют достичь финансовой устойчивости и решить социальные проблемы.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14" name="CustomShape 10"/>
          <p:cNvSpPr/>
          <p:nvPr/>
        </p:nvSpPr>
        <p:spPr>
          <a:xfrm>
            <a:off x="3020400" y="4937760"/>
            <a:ext cx="4204080" cy="2797200"/>
          </a:xfrm>
          <a:prstGeom prst="roundRect">
            <a:avLst>
              <a:gd name="adj" fmla="val 3259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CustomShape 11"/>
          <p:cNvSpPr/>
          <p:nvPr/>
        </p:nvSpPr>
        <p:spPr>
          <a:xfrm>
            <a:off x="3208680" y="4994640"/>
            <a:ext cx="2731680" cy="28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225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Измерение успеха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16" name="CustomShape 12"/>
          <p:cNvSpPr/>
          <p:nvPr/>
        </p:nvSpPr>
        <p:spPr>
          <a:xfrm>
            <a:off x="3208680" y="5421600"/>
            <a:ext cx="3827520" cy="14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27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оценивают свой успех не только по финансовым показателям, но и по социальным метрикам, таким как улучшение жизни целевой аудитории.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17" name="CustomShape 13"/>
          <p:cNvSpPr/>
          <p:nvPr/>
        </p:nvSpPr>
        <p:spPr>
          <a:xfrm>
            <a:off x="7405560" y="4937760"/>
            <a:ext cx="4204080" cy="2797200"/>
          </a:xfrm>
          <a:prstGeom prst="roundRect">
            <a:avLst>
              <a:gd name="adj" fmla="val 3259"/>
            </a:avLst>
          </a:prstGeom>
          <a:solidFill>
            <a:srgbClr val="d6f5ee"/>
          </a:solidFill>
          <a:ln w="7560">
            <a:solidFill>
              <a:srgbClr val="bcdbd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4"/>
          <p:cNvSpPr/>
          <p:nvPr/>
        </p:nvSpPr>
        <p:spPr>
          <a:xfrm>
            <a:off x="7593840" y="4994640"/>
            <a:ext cx="3827520" cy="56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225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333f70"/>
                </a:solidFill>
                <a:latin typeface="Times New Roman"/>
                <a:ea typeface="Unbounded"/>
              </a:rPr>
              <a:t>Взаимодействие с обществом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19" name="CustomShape 15"/>
          <p:cNvSpPr/>
          <p:nvPr/>
        </p:nvSpPr>
        <p:spPr>
          <a:xfrm>
            <a:off x="7593840" y="5380200"/>
            <a:ext cx="3827520" cy="14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27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тесно сотрудничают с местными сообществами, правительственными организациями и другими заинтересованными сторонами для решения социальных проблем.</a:t>
            </a:r>
            <a:endParaRPr b="0" lang="ru-RU" sz="2000" spc="-1" strike="noStrike">
              <a:latin typeface="Times New Roman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110160" y="2377440"/>
            <a:ext cx="2724480" cy="261540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11715120" y="2202480"/>
            <a:ext cx="2735280" cy="273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2037960" y="978120"/>
            <a:ext cx="10554120" cy="13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5468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Примеры социального предпринимательства</a:t>
            </a:r>
            <a:endParaRPr b="0" lang="ru-RU" sz="3200" spc="-1" strike="noStrike">
              <a:latin typeface="Times New Roman"/>
            </a:endParaRPr>
          </a:p>
        </p:txBody>
      </p:sp>
      <p:pic>
        <p:nvPicPr>
          <p:cNvPr id="125" name="Image 0" descr="preencoded.png"/>
          <p:cNvPicPr/>
          <p:nvPr/>
        </p:nvPicPr>
        <p:blipFill>
          <a:blip r:embed="rId1"/>
          <a:stretch/>
        </p:blipFill>
        <p:spPr>
          <a:xfrm>
            <a:off x="2037960" y="2811240"/>
            <a:ext cx="555120" cy="555120"/>
          </a:xfrm>
          <a:prstGeom prst="rect">
            <a:avLst/>
          </a:prstGeom>
          <a:ln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2037960" y="3588840"/>
            <a:ext cx="238824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Доступ к образованию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2037960" y="4763520"/>
            <a:ext cx="2388240" cy="213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Компании, предоставляющие образовательные услуги в неблагополучных районах.</a:t>
            </a:r>
            <a:endParaRPr b="0" lang="ru-RU" sz="2000" spc="-1" strike="noStrike">
              <a:latin typeface="Times New Roman"/>
            </a:endParaRPr>
          </a:p>
        </p:txBody>
      </p:sp>
      <p:pic>
        <p:nvPicPr>
          <p:cNvPr id="128" name="Image 1" descr="preencoded.png"/>
          <p:cNvPicPr/>
          <p:nvPr/>
        </p:nvPicPr>
        <p:blipFill>
          <a:blip r:embed="rId2"/>
          <a:stretch/>
        </p:blipFill>
        <p:spPr>
          <a:xfrm>
            <a:off x="4759920" y="2811240"/>
            <a:ext cx="555120" cy="555120"/>
          </a:xfrm>
          <a:prstGeom prst="rect">
            <a:avLst/>
          </a:prstGeom>
          <a:ln>
            <a:noFill/>
          </a:ln>
        </p:spPr>
      </p:pic>
      <p:sp>
        <p:nvSpPr>
          <p:cNvPr id="129" name="CustomShape 6"/>
          <p:cNvSpPr/>
          <p:nvPr/>
        </p:nvSpPr>
        <p:spPr>
          <a:xfrm>
            <a:off x="4759920" y="3588840"/>
            <a:ext cx="238824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333f70"/>
                </a:solidFill>
                <a:latin typeface="Times New Roman"/>
                <a:ea typeface="Unbounded"/>
              </a:rPr>
              <a:t>Экологические технологии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30" name="CustomShape 7"/>
          <p:cNvSpPr/>
          <p:nvPr/>
        </p:nvSpPr>
        <p:spPr>
          <a:xfrm>
            <a:off x="4759920" y="4763520"/>
            <a:ext cx="2388240" cy="17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Предприятия, разрабатывающие инновационные экологически чистые решения.</a:t>
            </a:r>
            <a:endParaRPr b="0" lang="ru-RU" sz="2000" spc="-1" strike="noStrike">
              <a:latin typeface="Times New Roman"/>
            </a:endParaRPr>
          </a:p>
        </p:txBody>
      </p:sp>
      <p:pic>
        <p:nvPicPr>
          <p:cNvPr id="131" name="Image 2" descr="preencoded.png"/>
          <p:cNvPicPr/>
          <p:nvPr/>
        </p:nvPicPr>
        <p:blipFill>
          <a:blip r:embed="rId3"/>
          <a:stretch/>
        </p:blipFill>
        <p:spPr>
          <a:xfrm>
            <a:off x="7481880" y="2811240"/>
            <a:ext cx="555120" cy="555120"/>
          </a:xfrm>
          <a:prstGeom prst="rect">
            <a:avLst/>
          </a:prstGeom>
          <a:ln>
            <a:noFill/>
          </a:ln>
        </p:spPr>
      </p:pic>
      <p:sp>
        <p:nvSpPr>
          <p:cNvPr id="132" name="CustomShape 8"/>
          <p:cNvSpPr/>
          <p:nvPr/>
        </p:nvSpPr>
        <p:spPr>
          <a:xfrm>
            <a:off x="7481880" y="3588840"/>
            <a:ext cx="238824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Создание рабочих мест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33" name="CustomShape 9"/>
          <p:cNvSpPr/>
          <p:nvPr/>
        </p:nvSpPr>
        <p:spPr>
          <a:xfrm>
            <a:off x="7481880" y="4763520"/>
            <a:ext cx="2388240" cy="248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Организации, предоставляющие возможности трудоустройства для людей с ограниченными возможностями.</a:t>
            </a:r>
            <a:endParaRPr b="0" lang="ru-RU" sz="2000" spc="-1" strike="noStrike">
              <a:latin typeface="Times New Roman"/>
            </a:endParaRPr>
          </a:p>
        </p:txBody>
      </p:sp>
      <p:pic>
        <p:nvPicPr>
          <p:cNvPr id="134" name="Image 3" descr="preencoded.png"/>
          <p:cNvPicPr/>
          <p:nvPr/>
        </p:nvPicPr>
        <p:blipFill>
          <a:blip r:embed="rId4"/>
          <a:stretch/>
        </p:blipFill>
        <p:spPr>
          <a:xfrm>
            <a:off x="10203480" y="2811240"/>
            <a:ext cx="555120" cy="555120"/>
          </a:xfrm>
          <a:prstGeom prst="rect">
            <a:avLst/>
          </a:prstGeom>
          <a:ln>
            <a:noFill/>
          </a:ln>
        </p:spPr>
      </p:pic>
      <p:sp>
        <p:nvSpPr>
          <p:cNvPr id="135" name="CustomShape 10"/>
          <p:cNvSpPr/>
          <p:nvPr/>
        </p:nvSpPr>
        <p:spPr>
          <a:xfrm>
            <a:off x="10203480" y="3588840"/>
            <a:ext cx="2388240" cy="104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33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Экономическое развитие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36" name="CustomShape 11"/>
          <p:cNvSpPr/>
          <p:nvPr/>
        </p:nvSpPr>
        <p:spPr>
          <a:xfrm>
            <a:off x="10203480" y="4763520"/>
            <a:ext cx="2388240" cy="177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Предприятия, стимулирующие экономический рост в местных сообществах.</a:t>
            </a:r>
            <a:endParaRPr b="0" lang="ru-RU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Image 0" descr="preencoded.png"/>
          <p:cNvPicPr/>
          <p:nvPr/>
        </p:nvPicPr>
        <p:blipFill>
          <a:blip r:embed="rId1"/>
          <a:stretch/>
        </p:blipFill>
        <p:spPr>
          <a:xfrm>
            <a:off x="-7560" y="0"/>
            <a:ext cx="3657240" cy="822924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4414320" y="642240"/>
            <a:ext cx="9459000" cy="186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4901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Социальное предпринимательство и инновации</a:t>
            </a:r>
            <a:endParaRPr b="0" lang="ru-RU" sz="3200" spc="-1" strike="noStrike">
              <a:latin typeface="Times New Roman"/>
            </a:endParaRPr>
          </a:p>
        </p:txBody>
      </p:sp>
      <p:pic>
        <p:nvPicPr>
          <p:cNvPr id="141" name="Image 1" descr="preencoded.png"/>
          <p:cNvPicPr/>
          <p:nvPr/>
        </p:nvPicPr>
        <p:blipFill>
          <a:blip r:embed="rId2"/>
          <a:stretch/>
        </p:blipFill>
        <p:spPr>
          <a:xfrm>
            <a:off x="4414320" y="2808000"/>
            <a:ext cx="995400" cy="159264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5708520" y="3007080"/>
            <a:ext cx="3309120" cy="3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Выявление проблем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43" name="CustomShape 5"/>
          <p:cNvSpPr/>
          <p:nvPr/>
        </p:nvSpPr>
        <p:spPr>
          <a:xfrm>
            <a:off x="5708520" y="3437280"/>
            <a:ext cx="816480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50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начинают с глубокого понимания социальных или экологических проблем, которые они хотят решить.</a:t>
            </a:r>
            <a:endParaRPr b="0" lang="ru-RU" sz="2000" spc="-1" strike="noStrike">
              <a:latin typeface="Times New Roman"/>
            </a:endParaRPr>
          </a:p>
        </p:txBody>
      </p:sp>
      <p:pic>
        <p:nvPicPr>
          <p:cNvPr id="144" name="Image 2" descr="preencoded.png"/>
          <p:cNvPicPr/>
          <p:nvPr/>
        </p:nvPicPr>
        <p:blipFill>
          <a:blip r:embed="rId3"/>
          <a:stretch/>
        </p:blipFill>
        <p:spPr>
          <a:xfrm>
            <a:off x="4414320" y="4401000"/>
            <a:ext cx="995400" cy="1592640"/>
          </a:xfrm>
          <a:prstGeom prst="rect">
            <a:avLst/>
          </a:prstGeom>
          <a:ln>
            <a:noFill/>
          </a:ln>
        </p:spPr>
      </p:pic>
      <p:sp>
        <p:nvSpPr>
          <p:cNvPr id="145" name="CustomShape 6"/>
          <p:cNvSpPr/>
          <p:nvPr/>
        </p:nvSpPr>
        <p:spPr>
          <a:xfrm>
            <a:off x="5708520" y="4600080"/>
            <a:ext cx="3462840" cy="3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Разработка решений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46" name="CustomShape 7"/>
          <p:cNvSpPr/>
          <p:nvPr/>
        </p:nvSpPr>
        <p:spPr>
          <a:xfrm>
            <a:off x="5708520" y="5030640"/>
            <a:ext cx="816480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50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Они используют творческий и инновационный подход для создания устойчивых решений, которые могут оказать значительное положительное воздействие.</a:t>
            </a:r>
            <a:endParaRPr b="0" lang="ru-RU" sz="2000" spc="-1" strike="noStrike">
              <a:latin typeface="Times New Roman"/>
            </a:endParaRPr>
          </a:p>
        </p:txBody>
      </p:sp>
      <p:pic>
        <p:nvPicPr>
          <p:cNvPr id="147" name="Image 3" descr="preencoded.png"/>
          <p:cNvPicPr/>
          <p:nvPr/>
        </p:nvPicPr>
        <p:blipFill>
          <a:blip r:embed="rId4"/>
          <a:stretch/>
        </p:blipFill>
        <p:spPr>
          <a:xfrm>
            <a:off x="4414320" y="5994360"/>
            <a:ext cx="995400" cy="1592640"/>
          </a:xfrm>
          <a:prstGeom prst="rect">
            <a:avLst/>
          </a:prstGeom>
          <a:ln>
            <a:noFill/>
          </a:ln>
        </p:spPr>
      </p:pic>
      <p:sp>
        <p:nvSpPr>
          <p:cNvPr id="148" name="CustomShape 8"/>
          <p:cNvSpPr/>
          <p:nvPr/>
        </p:nvSpPr>
        <p:spPr>
          <a:xfrm>
            <a:off x="5708520" y="6193440"/>
            <a:ext cx="3665160" cy="3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449"/>
              </a:lnSpc>
              <a:tabLst>
                <a:tab algn="l" pos="0"/>
              </a:tabLst>
            </a:pPr>
            <a:r>
              <a:rPr b="1" lang="ru-RU" sz="2200" spc="-1" strike="noStrike">
                <a:solidFill>
                  <a:srgbClr val="333f70"/>
                </a:solidFill>
                <a:latin typeface="Times New Roman"/>
                <a:ea typeface="Unbounded"/>
              </a:rPr>
              <a:t>Внедрение изменений</a:t>
            </a:r>
            <a:endParaRPr b="0" lang="ru-RU" sz="2200" spc="-1" strike="noStrike">
              <a:latin typeface="Times New Roman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5708520" y="6623640"/>
            <a:ext cx="8164800" cy="63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509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Социальные предприниматели активно внедряют свои решения, чтобы добиться реальных изменений и улучшить жизнь людей.</a:t>
            </a:r>
            <a:endParaRPr b="0" lang="ru-RU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d6f5e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"/>
          <p:cNvSpPr/>
          <p:nvPr/>
        </p:nvSpPr>
        <p:spPr>
          <a:xfrm>
            <a:off x="0" y="0"/>
            <a:ext cx="14630040" cy="82292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2037960" y="1391400"/>
            <a:ext cx="10554120" cy="208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5468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333f70"/>
                </a:solidFill>
                <a:latin typeface="Times New Roman"/>
                <a:ea typeface="Unbounded"/>
              </a:rPr>
              <a:t>Социальное предпринимательство и финансирование</a:t>
            </a:r>
            <a:endParaRPr b="0" lang="ru-RU" sz="3200" spc="-1" strike="noStrike">
              <a:latin typeface="Times New Roman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2037960" y="3918960"/>
            <a:ext cx="10554120" cy="2918520"/>
          </a:xfrm>
          <a:prstGeom prst="roundRect">
            <a:avLst>
              <a:gd name="adj" fmla="val 3425"/>
            </a:avLst>
          </a:prstGeom>
          <a:noFill/>
          <a:ln w="7560">
            <a:solidFill>
              <a:srgbClr val="000000">
                <a:alpha val="8000"/>
              </a:srgb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"/>
          <p:cNvSpPr/>
          <p:nvPr/>
        </p:nvSpPr>
        <p:spPr>
          <a:xfrm>
            <a:off x="2045520" y="3926520"/>
            <a:ext cx="10538640" cy="992160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6"/>
          <p:cNvSpPr/>
          <p:nvPr/>
        </p:nvSpPr>
        <p:spPr>
          <a:xfrm>
            <a:off x="2267640" y="406728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Традиционные источники финансирования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56" name="CustomShape 7"/>
          <p:cNvSpPr/>
          <p:nvPr/>
        </p:nvSpPr>
        <p:spPr>
          <a:xfrm>
            <a:off x="7541280" y="4067280"/>
            <a:ext cx="4821120" cy="7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Источники финансирования социального предпринимательства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57" name="CustomShape 8"/>
          <p:cNvSpPr/>
          <p:nvPr/>
        </p:nvSpPr>
        <p:spPr>
          <a:xfrm>
            <a:off x="2045520" y="4919040"/>
            <a:ext cx="10538640" cy="63684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9"/>
          <p:cNvSpPr/>
          <p:nvPr/>
        </p:nvSpPr>
        <p:spPr>
          <a:xfrm>
            <a:off x="2267640" y="505980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Кредиты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59" name="CustomShape 10"/>
          <p:cNvSpPr/>
          <p:nvPr/>
        </p:nvSpPr>
        <p:spPr>
          <a:xfrm>
            <a:off x="7541280" y="505980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Гранты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60" name="CustomShape 11"/>
          <p:cNvSpPr/>
          <p:nvPr/>
        </p:nvSpPr>
        <p:spPr>
          <a:xfrm>
            <a:off x="2045520" y="5556240"/>
            <a:ext cx="10538640" cy="636840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2"/>
          <p:cNvSpPr/>
          <p:nvPr/>
        </p:nvSpPr>
        <p:spPr>
          <a:xfrm>
            <a:off x="2267640" y="569700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Венчурный капитал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62" name="CustomShape 13"/>
          <p:cNvSpPr/>
          <p:nvPr/>
        </p:nvSpPr>
        <p:spPr>
          <a:xfrm>
            <a:off x="7541280" y="569700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Инвестиции с социальным воздействием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63" name="CustomShape 14"/>
          <p:cNvSpPr/>
          <p:nvPr/>
        </p:nvSpPr>
        <p:spPr>
          <a:xfrm>
            <a:off x="2045520" y="6193440"/>
            <a:ext cx="10538640" cy="63684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5"/>
          <p:cNvSpPr/>
          <p:nvPr/>
        </p:nvSpPr>
        <p:spPr>
          <a:xfrm>
            <a:off x="2267640" y="633420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Акционерный капитал</a:t>
            </a:r>
            <a:endParaRPr b="0" lang="ru-RU" sz="2000" spc="-1" strike="noStrike">
              <a:latin typeface="Times New Roman"/>
            </a:endParaRPr>
          </a:p>
        </p:txBody>
      </p:sp>
      <p:sp>
        <p:nvSpPr>
          <p:cNvPr id="165" name="CustomShape 16"/>
          <p:cNvSpPr/>
          <p:nvPr/>
        </p:nvSpPr>
        <p:spPr>
          <a:xfrm>
            <a:off x="7541280" y="6334200"/>
            <a:ext cx="4821120" cy="35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noAutofit/>
          </a:bodyPr>
          <a:p>
            <a:pPr>
              <a:lnSpc>
                <a:spcPts val="2798"/>
              </a:lnSpc>
              <a:tabLst>
                <a:tab algn="l" pos="0"/>
              </a:tabLst>
            </a:pPr>
            <a:r>
              <a:rPr b="0" lang="ru-RU" sz="2000" spc="-1" strike="noStrike">
                <a:solidFill>
                  <a:srgbClr val="333f70"/>
                </a:solidFill>
                <a:latin typeface="Times New Roman"/>
                <a:ea typeface="Open Sans"/>
              </a:rPr>
              <a:t>Краудфандинг</a:t>
            </a:r>
            <a:endParaRPr b="0" lang="ru-RU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Application>LibreOffice/6.4.7.2$Linux_X86_64 LibreOffice_project/40$Build-2</Application>
  <Words>0</Words>
  <Paragraphs>0</Paragraphs>
  <Company>PptxGenJS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2024-05-02T05:03:23Z</dcterms:created>
  <dc:creator>PptxGenJS</dc:creator>
  <dc:description/>
  <dc:language>en-US</dc:language>
  <cp:lastModifiedBy>Talat  Numonov</cp:lastModifiedBy>
  <dcterms:modified xsi:type="dcterms:W3CDTF">2024-05-02T13:39:13Z</dcterms:modified>
  <cp:revision>15</cp:revision>
  <dc:subject>PptxGenJS Presentation</dc:subject>
  <dc:title>PptxGenJS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PptxGenJS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9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